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sr-Latn-CS" sz="3000" spc="-1" strike="noStrike" cap="small">
                <a:solidFill>
                  <a:srgbClr val="575f6d"/>
                </a:solidFill>
                <a:latin typeface="Century Schoolbook"/>
              </a:rPr>
              <a:t>Kliknite da biste uredili stil naslova matrice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C72933F-AE9D-446E-995A-4FF81417C20A}" type="datetime">
              <a:rPr b="0" lang="hr-HR" sz="1200" spc="-1" strike="noStrike">
                <a:solidFill>
                  <a:srgbClr val="575f6d"/>
                </a:solidFill>
                <a:latin typeface="Century Schoolbook"/>
              </a:rPr>
              <a:t>21.06.21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183EBEEE-45B0-460C-B6FC-38BB16FDBD41}" type="slidenum">
              <a:rPr b="1" lang="hr-HR" sz="1400" spc="-1" strike="noStrike">
                <a:solidFill>
                  <a:srgbClr val="ffffff"/>
                </a:solidFill>
                <a:latin typeface="Century Schoolbook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Kliknite za uređivanje oblika teksta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Century Schoolbook"/>
              </a:rPr>
              <a:t>Druga razina konture</a:t>
            </a:r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Century Schoolbook"/>
              </a:rPr>
              <a:t>Treća razina konture</a:t>
            </a:r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600" spc="-1" strike="noStrike">
                <a:solidFill>
                  <a:srgbClr val="000000"/>
                </a:solidFill>
                <a:latin typeface="Century Schoolbook"/>
              </a:rPr>
              <a:t>Četvrta razina kontura</a:t>
            </a:r>
            <a:endParaRPr b="0" lang="sr-Latn-CS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entury Schoolbook"/>
              </a:rPr>
              <a:t>Peta razina kontura</a:t>
            </a:r>
            <a:endParaRPr b="0" lang="sr-Latn-CS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entury Schoolbook"/>
              </a:rPr>
              <a:t>Šesta razina kontura</a:t>
            </a:r>
            <a:endParaRPr b="0" lang="sr-Latn-CS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entury Schoolbook"/>
              </a:rPr>
              <a:t>Sedma razina konture</a:t>
            </a:r>
            <a:endParaRPr b="0" lang="sr-Latn-CS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Kliknite da biste uredili stil naslova matrice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Kliknite da biste uredili stilove teksta matrice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sr-Latn-CS" sz="2100" spc="-1" strike="noStrike">
                <a:solidFill>
                  <a:srgbClr val="000000"/>
                </a:solidFill>
                <a:latin typeface="Century Schoolbook"/>
              </a:rPr>
              <a:t>Druga razina</a:t>
            </a:r>
            <a:endParaRPr b="0" lang="sr-Latn-CS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sr-Latn-CS" sz="1800" spc="-1" strike="noStrike">
                <a:solidFill>
                  <a:srgbClr val="000000"/>
                </a:solidFill>
                <a:latin typeface="Century Schoolbook"/>
              </a:rPr>
              <a:t>Treća razina</a:t>
            </a:r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sr-Latn-CS" sz="1800" spc="-1" strike="noStrike">
                <a:solidFill>
                  <a:srgbClr val="000000"/>
                </a:solidFill>
                <a:latin typeface="Century Schoolbook"/>
              </a:rPr>
              <a:t>Četvrta razina</a:t>
            </a:r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sr-Latn-CS" sz="1600" spc="-1" strike="noStrike">
                <a:solidFill>
                  <a:srgbClr val="000000"/>
                </a:solidFill>
                <a:latin typeface="Century Schoolbook"/>
              </a:rPr>
              <a:t>Peta razina</a:t>
            </a:r>
            <a:endParaRPr b="0" lang="sr-Latn-CS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1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6FA9AC0-0B3C-4D55-B35C-DA865A6B92BF}" type="datetime">
              <a:rPr b="0" lang="hr-HR" sz="1200" spc="-1" strike="noStrike">
                <a:solidFill>
                  <a:srgbClr val="575f6d"/>
                </a:solidFill>
                <a:latin typeface="Century Schoolbook"/>
              </a:rPr>
              <a:t>21.06.21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72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CD449931-C0F8-4784-B69F-9644E921BB2F}" type="slidenum">
              <a:rPr b="1" lang="hr-HR" sz="1400" spc="-1" strike="noStrike">
                <a:solidFill>
                  <a:srgbClr val="ffffff"/>
                </a:solidFill>
                <a:latin typeface="Century Schoolbook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73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enciklopedija.hr/" TargetMode="External"/><Relationship Id="rId2" Type="http://schemas.openxmlformats.org/officeDocument/2006/relationships/hyperlink" Target="http://proleksis.lzmk.hr/" TargetMode="External"/><Relationship Id="rId3" Type="http://schemas.openxmlformats.org/officeDocument/2006/relationships/hyperlink" Target="http://proleksis.lzmk.hr/" TargetMode="External"/><Relationship Id="rId4" Type="http://schemas.openxmlformats.org/officeDocument/2006/relationships/hyperlink" Target="https://hr.wikipedia.org/wiki/Glavna_stranica" TargetMode="External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286000" y="3124080"/>
            <a:ext cx="6171840" cy="189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sr-Latn-CS" sz="3000" spc="-1" strike="noStrike" cap="small">
                <a:solidFill>
                  <a:srgbClr val="575f6d"/>
                </a:solidFill>
                <a:latin typeface="Century Schoolbook"/>
              </a:rPr>
              <a:t>ENCIKLOPEDIJE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2286000" y="5003280"/>
            <a:ext cx="6171840" cy="137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575f6d"/>
                </a:solidFill>
                <a:latin typeface="Century Schoolbook"/>
              </a:rPr>
              <a:t>Sve na jednom mjestu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r-H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1" lang="hr-HR" sz="1600" spc="-1" strike="noStrike">
                <a:solidFill>
                  <a:srgbClr val="575f6d"/>
                </a:solidFill>
                <a:latin typeface="Century Schoolbook"/>
              </a:rPr>
              <a:t>Marija Bratonja, školska knjižničarka</a:t>
            </a:r>
            <a:endParaRPr b="0" lang="hr-H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ON-LINE ENCIKLOPEDIJE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Otvoreni tipovi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Wikipedija, Wikinfo, Enciclopedia Libre Universal, Metapedia, WikiPilipinas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Poluotvoreni elitni tip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Citizendium, Vikiweise, Cassiopedia, Baide Wiki, Wiki Znanie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Zatvoreni komercijalni tip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Encyclopaedia Britannica, Encarta Microsoft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41" name="Slika 3" descr=""/>
          <p:cNvPicPr/>
          <p:nvPr/>
        </p:nvPicPr>
        <p:blipFill>
          <a:blip r:embed="rId1"/>
          <a:stretch/>
        </p:blipFill>
        <p:spPr>
          <a:xfrm>
            <a:off x="6876360" y="1556640"/>
            <a:ext cx="1185480" cy="1361520"/>
          </a:xfrm>
          <a:prstGeom prst="rect">
            <a:avLst/>
          </a:prstGeom>
          <a:ln>
            <a:noFill/>
          </a:ln>
        </p:spPr>
      </p:pic>
      <p:pic>
        <p:nvPicPr>
          <p:cNvPr id="142" name="Slika 4" descr=""/>
          <p:cNvPicPr/>
          <p:nvPr/>
        </p:nvPicPr>
        <p:blipFill>
          <a:blip r:embed="rId2"/>
          <a:stretch/>
        </p:blipFill>
        <p:spPr>
          <a:xfrm>
            <a:off x="6660360" y="3789000"/>
            <a:ext cx="1930320" cy="631080"/>
          </a:xfrm>
          <a:prstGeom prst="rect">
            <a:avLst/>
          </a:prstGeom>
          <a:ln>
            <a:noFill/>
          </a:ln>
        </p:spPr>
      </p:pic>
      <p:pic>
        <p:nvPicPr>
          <p:cNvPr id="143" name="Slika 5" descr=""/>
          <p:cNvPicPr/>
          <p:nvPr/>
        </p:nvPicPr>
        <p:blipFill>
          <a:blip r:embed="rId3"/>
          <a:stretch/>
        </p:blipFill>
        <p:spPr>
          <a:xfrm>
            <a:off x="2195640" y="5085360"/>
            <a:ext cx="1944000" cy="128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on-line enciklopedije na hrvatskom jeziku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 u="sng">
                <a:solidFill>
                  <a:srgbClr val="d2611c"/>
                </a:solidFill>
                <a:uFillTx/>
                <a:latin typeface="Century Schoolbook"/>
                <a:hlinkClick r:id="rId1"/>
              </a:rPr>
              <a:t>Hrvatska enciklopedija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 u="sng">
                <a:solidFill>
                  <a:srgbClr val="d2611c"/>
                </a:solidFill>
                <a:uFillTx/>
                <a:latin typeface="Century Schoolbook"/>
                <a:hlinkClick r:id="rId2"/>
              </a:rPr>
              <a:t>Proleksis</a:t>
            </a:r>
            <a:r>
              <a:rPr b="0" lang="sr-Latn-CS" sz="2400" spc="-1" strike="noStrike" u="sng">
                <a:solidFill>
                  <a:srgbClr val="d2611c"/>
                </a:solidFill>
                <a:uFillTx/>
                <a:latin typeface="Century Schoolbook"/>
                <a:hlinkClick r:id="rId3"/>
              </a:rPr>
              <a:t>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 u="sng">
                <a:solidFill>
                  <a:srgbClr val="d2611c"/>
                </a:solidFill>
                <a:uFillTx/>
                <a:latin typeface="Century Schoolbook"/>
                <a:hlinkClick r:id="rId4"/>
              </a:rPr>
              <a:t>Wikipedija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46" name="Slika 3" descr=""/>
          <p:cNvPicPr/>
          <p:nvPr/>
        </p:nvPicPr>
        <p:blipFill>
          <a:blip r:embed="rId5"/>
          <a:stretch/>
        </p:blipFill>
        <p:spPr>
          <a:xfrm>
            <a:off x="3492000" y="3285000"/>
            <a:ext cx="3816000" cy="227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ENCIKLOPEDIJE U ŠKOLSKOJ KNJIŽNICI EKONOMSKE ŠKOLE VUKOVAR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Opća enciklopedija JLZ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Politička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Pedagoška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Muzička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Pomorska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Medicinska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Enciklopedija JLZ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Hrvatski enciklopedijski rječnik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Rad u skupinama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7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Pronaći određene pojmove u enciklopedijama referentne zbirke naše školske knjižnice ili u on-line enciklopedijama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1.skupina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KNJIŽNICA, LAVOSLAV RUŽIČKA, FLAUTA, KOGNICIJA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2.skupina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SABOTAŽA, GUDAČKI KVARTET, GUMB (DUGME), PAVAO PAVLIČIĆ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3.skupina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KNJIGA, DITIRAMB, MIRNA JUKIĆ, VUKOVAR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4.skupina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SVEĆENIK, KRMA (dio broda), DRAGUTIN FLEŠ , HIMNA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5.skupina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PRAMAC, AKORD, FRANJO BENZINGER, FILM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“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Čovjek čita da bi postavljao pitanja.”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 algn="r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Franz Kafka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grč. ἐγκύκλιος παιδεία </a:t>
            </a:r>
            <a:r>
              <a:rPr b="0" i="1" lang="sr-Latn-CS" sz="2400" spc="-1" strike="noStrike">
                <a:solidFill>
                  <a:srgbClr val="000000"/>
                </a:solidFill>
                <a:latin typeface="Century Schoolbook"/>
              </a:rPr>
              <a:t>egkýklios paideía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 "sveobuhvatno znanje“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Kraljica znanja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pisano djelo u kojem se, abecednim ili drugim metodičkim slijedom, sustavno obrađuju činjenice i spoznaje o svom ljudskom znanju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Referentna zbirka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znanstvena disciplina koja se bavi proučavanjem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ENCIKLOPEDISTIKA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VRSTE ENCIKLOPEDIJA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enciklopedije </a:t>
            </a:r>
            <a:r>
              <a:rPr b="0" lang="sr-Latn-CS" sz="2400" spc="-1" strike="noStrike">
                <a:solidFill>
                  <a:srgbClr val="000000"/>
                </a:solidFill>
                <a:latin typeface="Times New Roman"/>
              </a:rPr>
              <a:t>koje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obrađuju sva područja znanja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OPĆE ENCIKLOPEDIJE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enciklopedije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koje obrađuju samo znanja određenog područja (npr. vojna, pomorska, književna, medicinska, glazbena, politička, pedagoška)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SPECIJALNE ENCIKLOPEDIJE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OBLICI ENCIKLOPEDIJA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Knjižne enciklopedije 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Enciklopedije na mikrofilmovima 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Enciklopedije na CD-ovima/DVD-ovima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Internetske enciklopedije 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20" name="Slika 3" descr=""/>
          <p:cNvPicPr/>
          <p:nvPr/>
        </p:nvPicPr>
        <p:blipFill>
          <a:blip r:embed="rId1"/>
          <a:stretch/>
        </p:blipFill>
        <p:spPr>
          <a:xfrm>
            <a:off x="4932000" y="1340640"/>
            <a:ext cx="1583640" cy="1153080"/>
          </a:xfrm>
          <a:prstGeom prst="rect">
            <a:avLst/>
          </a:prstGeom>
          <a:ln>
            <a:noFill/>
          </a:ln>
        </p:spPr>
      </p:pic>
      <p:pic>
        <p:nvPicPr>
          <p:cNvPr id="121" name="Slika 4" descr=""/>
          <p:cNvPicPr/>
          <p:nvPr/>
        </p:nvPicPr>
        <p:blipFill>
          <a:blip r:embed="rId2"/>
          <a:stretch/>
        </p:blipFill>
        <p:spPr>
          <a:xfrm>
            <a:off x="5220000" y="3933000"/>
            <a:ext cx="1188000" cy="1396800"/>
          </a:xfrm>
          <a:prstGeom prst="rect">
            <a:avLst/>
          </a:prstGeom>
          <a:ln>
            <a:noFill/>
          </a:ln>
        </p:spPr>
      </p:pic>
      <p:pic>
        <p:nvPicPr>
          <p:cNvPr id="122" name="Slika 5" descr=""/>
          <p:cNvPicPr/>
          <p:nvPr/>
        </p:nvPicPr>
        <p:blipFill>
          <a:blip r:embed="rId3"/>
          <a:stretch/>
        </p:blipFill>
        <p:spPr>
          <a:xfrm>
            <a:off x="6804360" y="2565000"/>
            <a:ext cx="1656000" cy="1103760"/>
          </a:xfrm>
          <a:prstGeom prst="rect">
            <a:avLst/>
          </a:prstGeom>
          <a:ln>
            <a:noFill/>
          </a:ln>
        </p:spPr>
      </p:pic>
      <p:pic>
        <p:nvPicPr>
          <p:cNvPr id="123" name="Slika 6" descr=""/>
          <p:cNvPicPr/>
          <p:nvPr/>
        </p:nvPicPr>
        <p:blipFill>
          <a:blip r:embed="rId4"/>
          <a:stretch/>
        </p:blipFill>
        <p:spPr>
          <a:xfrm>
            <a:off x="2627640" y="4797000"/>
            <a:ext cx="1547280" cy="108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r-Latn-CS" sz="2000" spc="-1" strike="noStrike" cap="small">
                <a:solidFill>
                  <a:srgbClr val="575f6d"/>
                </a:solidFill>
                <a:latin typeface="Century Schoolbook"/>
              </a:rPr>
              <a:t>Naslovna stranica enciklopedije Pavla Skalića tiskane u Baselu 1559. godine, u kojoj je prvi put kao imenica u naslovu djela upotrijebljena riječ </a:t>
            </a:r>
            <a:r>
              <a:rPr b="0" i="1" lang="sr-Latn-CS" sz="2000" spc="-1" strike="noStrike" cap="small">
                <a:solidFill>
                  <a:srgbClr val="575f6d"/>
                </a:solidFill>
                <a:latin typeface="Century Schoolbook"/>
              </a:rPr>
              <a:t>enciklopedija</a:t>
            </a:r>
            <a:r>
              <a:rPr b="0" lang="sr-Latn-CS" sz="2000" spc="-1" strike="noStrike" cap="small">
                <a:solidFill>
                  <a:srgbClr val="575f6d"/>
                </a:solidFill>
                <a:latin typeface="Century Schoolbook"/>
              </a:rPr>
              <a:t> u današnjem značenju</a:t>
            </a:r>
            <a:endParaRPr b="0" lang="sr-Latn-CS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25" name="Rezervirano mjesto sadržaja 3" descr=""/>
          <p:cNvPicPr/>
          <p:nvPr/>
        </p:nvPicPr>
        <p:blipFill>
          <a:blip r:embed="rId1"/>
          <a:stretch/>
        </p:blipFill>
        <p:spPr>
          <a:xfrm>
            <a:off x="611640" y="1917000"/>
            <a:ext cx="3096000" cy="4128120"/>
          </a:xfrm>
          <a:prstGeom prst="rect">
            <a:avLst/>
          </a:prstGeom>
          <a:ln>
            <a:noFill/>
          </a:ln>
        </p:spPr>
      </p:pic>
      <p:pic>
        <p:nvPicPr>
          <p:cNvPr id="126" name="Slika 4" descr=""/>
          <p:cNvPicPr/>
          <p:nvPr/>
        </p:nvPicPr>
        <p:blipFill>
          <a:blip r:embed="rId2"/>
          <a:stretch/>
        </p:blipFill>
        <p:spPr>
          <a:xfrm>
            <a:off x="5004000" y="2277000"/>
            <a:ext cx="2613600" cy="41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Opće enciklopedije na hrvatskom jeziku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Prvi, nedovršeni moderni pokušaj hrvatske enciklopedije je </a:t>
            </a: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Hrvatska enciklopedija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, "priručni rječnik sveobćega znanja" Ivana Zocha i Josipa Mencina, tiskana u dva sveska u Osijeku 1887. i 1890. godine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Od 1940. do 1945. godine u Zagrebu je izdavana nedovršena </a:t>
            </a: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Hrvatska enciklopedija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 Mate Ujevića 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jezgra oko koje je Miroslav Krleža okupio Leksikografski zavod FNRJ, današnji Leksikografski zavod Miroslav Krleža (LZMK), čija je djelatnost primarno izdavanje enciklopedija u modernoj Hrvatskoj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Enciklopedija Leksikografskog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   </a:t>
            </a: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zavoda</a:t>
            </a:r>
            <a:r>
              <a:rPr b="1" lang="sr-Latn-CS" sz="2400" spc="-1" strike="noStrike">
                <a:solidFill>
                  <a:srgbClr val="000000"/>
                </a:solidFill>
                <a:latin typeface="Century Schoolbook"/>
              </a:rPr>
              <a:t> 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, a zatim pod imenom </a:t>
            </a: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Opća enciklopedija Jugoslavenskog leksikografskog zavoda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 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Godine 1994. tiskan je ogledni arak nove </a:t>
            </a: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Hrvatske enciklopedije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 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urednika Dalibora Brozovića, no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   </a:t>
            </a: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nakon koncepcijskih promjena, to je izdanje prošireno "općom" sastavnicom te je 1999. godine tiskan prvi svezak </a:t>
            </a:r>
            <a:r>
              <a:rPr b="1" i="1" lang="sr-Latn-CS" sz="2400" spc="-1" strike="noStrike">
                <a:solidFill>
                  <a:srgbClr val="000000"/>
                </a:solidFill>
                <a:latin typeface="Century Schoolbook"/>
              </a:rPr>
              <a:t>Hrvatske enciklopedije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31" name="Slika 3" descr=""/>
          <p:cNvPicPr/>
          <p:nvPr/>
        </p:nvPicPr>
        <p:blipFill>
          <a:blip r:embed="rId1"/>
          <a:stretch/>
        </p:blipFill>
        <p:spPr>
          <a:xfrm>
            <a:off x="6444360" y="1484640"/>
            <a:ext cx="2016000" cy="1346760"/>
          </a:xfrm>
          <a:prstGeom prst="rect">
            <a:avLst/>
          </a:prstGeom>
          <a:ln>
            <a:noFill/>
          </a:ln>
        </p:spPr>
      </p:pic>
      <p:pic>
        <p:nvPicPr>
          <p:cNvPr id="132" name="Slika 4" descr=""/>
          <p:cNvPicPr/>
          <p:nvPr/>
        </p:nvPicPr>
        <p:blipFill>
          <a:blip r:embed="rId2"/>
          <a:stretch/>
        </p:blipFill>
        <p:spPr>
          <a:xfrm>
            <a:off x="5940000" y="3501000"/>
            <a:ext cx="2661120" cy="90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sr-Latn-CS" sz="3000" spc="-1" strike="noStrike" cap="small">
                <a:solidFill>
                  <a:srgbClr val="575f6d"/>
                </a:solidFill>
                <a:latin typeface="Century Schoolbook"/>
              </a:rPr>
              <a:t>Specijalizirane enciklopedije na hrvatskom jeziku</a:t>
            </a:r>
            <a:endParaRPr b="0" lang="sr-Latn-CS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"Pomorska enciklopedija“  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"Medicinska enciklopedija"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"Tehnička enciklopedija"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"Šumarska enciklopedija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"Poljoprivredna enciklopedija"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"Muzička enciklopedija"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"Filmska enciklopedija"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"Enciklopedija hrvatske umjetnosti"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"Krležijana" personalna enciklopedija Miroslava Krleže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"Istarska enciklopedija”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sr-Latn-CS" sz="2400" spc="-1" strike="noStrike">
                <a:solidFill>
                  <a:srgbClr val="000000"/>
                </a:solidFill>
                <a:latin typeface="Century Schoolbook"/>
              </a:rPr>
              <a:t>"Hrvatska književna enciklopedija" </a:t>
            </a: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r-Latn-C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35" name="Slika 3" descr=""/>
          <p:cNvPicPr/>
          <p:nvPr/>
        </p:nvPicPr>
        <p:blipFill>
          <a:blip r:embed="rId1"/>
          <a:stretch/>
        </p:blipFill>
        <p:spPr>
          <a:xfrm>
            <a:off x="5076000" y="2349000"/>
            <a:ext cx="1368000" cy="1663560"/>
          </a:xfrm>
          <a:prstGeom prst="rect">
            <a:avLst/>
          </a:prstGeom>
          <a:ln>
            <a:noFill/>
          </a:ln>
        </p:spPr>
      </p:pic>
      <p:pic>
        <p:nvPicPr>
          <p:cNvPr id="136" name="Slika 4" descr=""/>
          <p:cNvPicPr/>
          <p:nvPr/>
        </p:nvPicPr>
        <p:blipFill>
          <a:blip r:embed="rId2"/>
          <a:stretch/>
        </p:blipFill>
        <p:spPr>
          <a:xfrm>
            <a:off x="6588360" y="1196640"/>
            <a:ext cx="2186280" cy="1772280"/>
          </a:xfrm>
          <a:prstGeom prst="rect">
            <a:avLst/>
          </a:prstGeom>
          <a:ln>
            <a:noFill/>
          </a:ln>
        </p:spPr>
      </p:pic>
      <p:pic>
        <p:nvPicPr>
          <p:cNvPr id="137" name="Slika 5" descr=""/>
          <p:cNvPicPr/>
          <p:nvPr/>
        </p:nvPicPr>
        <p:blipFill>
          <a:blip r:embed="rId3"/>
          <a:stretch/>
        </p:blipFill>
        <p:spPr>
          <a:xfrm>
            <a:off x="5508000" y="5085360"/>
            <a:ext cx="2062800" cy="1501920"/>
          </a:xfrm>
          <a:prstGeom prst="rect">
            <a:avLst/>
          </a:prstGeom>
          <a:ln>
            <a:noFill/>
          </a:ln>
        </p:spPr>
      </p:pic>
      <p:pic>
        <p:nvPicPr>
          <p:cNvPr id="138" name="Slika 6" descr=""/>
          <p:cNvPicPr/>
          <p:nvPr/>
        </p:nvPicPr>
        <p:blipFill>
          <a:blip r:embed="rId4"/>
          <a:stretch/>
        </p:blipFill>
        <p:spPr>
          <a:xfrm>
            <a:off x="7812360" y="3285000"/>
            <a:ext cx="1150200" cy="209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401</TotalTime>
  <Application>LibreOffice/6.2.5.2$Windows_X86_64 LibreOffice_project/1ec314fa52f458adc18c4f025c545a4e8b22c159</Application>
  <Words>291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2017-10-17T05:25:59Z</dcterms:created>
  <dc:creator>Knjižnica</dc:creator>
  <dc:description/>
  <dc:language>hr-HR</dc:language>
  <cp:lastModifiedBy/>
  <dcterms:modified xsi:type="dcterms:W3CDTF">2021-06-21T09:50:12Z</dcterms:modified>
  <cp:revision>40</cp:revision>
  <dc:subject/>
  <dc:title>Mjesec hrvatske knjige  15.listopada-15.studenoga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